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49" autoAdjust="0"/>
    <p:restoredTop sz="94660"/>
  </p:normalViewPr>
  <p:slideViewPr>
    <p:cSldViewPr snapToGrid="0">
      <p:cViewPr varScale="1">
        <p:scale>
          <a:sx n="81" d="100"/>
          <a:sy n="81" d="100"/>
        </p:scale>
        <p:origin x="684"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10T18:12:32.635"/>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0 37,'2381'0,"-2346"2,-1 1,36 9,28 2,-84-13,22 2,54 11,-52-6,1-2,57 2,80-9,-77-1,769 2,-831 2,0 2,38 8,49 5,-74-15,-6-1,60 11,-46-3,78 2,60-11,-115 0,-58 1,-1 1,1 2,-1 0,27 9,-17-4,34 5,12-8,129-5,-98-3,793 2,-871-2,0-2,0-1,-1-1,34-11,25-5,40-12,16-3,-37 10,-75 17,1 1,67-8,162 15,-133 4,932-2,-1024-2,74-13,15-2,191 14,-165 5,25-3,192 3,-249 6,34 0,83-8,-222 1,-1 1,1 0,-1 2,0-1,22 10,-16-6,42 8,33-7,-66-7,0 1,34 7,-21-1,1-1,54 0,90-8,-77-1,2785 2,-1467 0,-1286-8,-10-1,671 8,-388 2,1669-1,-2063-1,1-2,-1 0,1-2,23-7,-14 3,33-4,14 7,127 5,-97 3,795-2,-899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10T18:12:39.237"/>
    </inkml:context>
    <inkml:brush xml:id="br0">
      <inkml:brushProperty name="width" value="0.3" units="cm"/>
      <inkml:brushProperty name="height" value="0.6" units="cm"/>
      <inkml:brushProperty name="color" value="#00F900"/>
      <inkml:brushProperty name="tip" value="rectangle"/>
      <inkml:brushProperty name="rasterOp" value="maskPen"/>
      <inkml:brushProperty name="ignorePressure" value="1"/>
    </inkml:brush>
  </inkml:definitions>
  <inkml:trace contextRef="#ctx0" brushRef="#br0">1 1,'29'0,"-1"0,1 2,0 2,52 12,-47-6,-3 0,0-2,55 8,189-12,-155-6,-71 3,50-2,-96 1,-1 0,-1 0,0 0,0 0,0 0,0 0,0 0,0 0,0-1,0 1,0 0,0 0,0-1,0 1,0-1,0 1,0-1,0 1,0-1,0 0,-2-3</inkml:trace>
</inkml:ink>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5912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4466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F16868-8199-4C2C-A5B1-63AEE139F88E}"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06188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D9FF7F-6988-44CC-821B-644E70CD2F73}"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43175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087640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FE86839-B9D8-4651-8783-F325ECE74E65}" type="datetimeFigureOut">
              <a:rPr lang="en-US" smtClean="0"/>
              <a:t>1/11/2025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466728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484F64-32F6-45C5-931F-ADC1662401D0}" type="datetimeFigureOut">
              <a:rPr lang="en-US" smtClean="0"/>
              <a:t>1/11/2025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69335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1324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59270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9057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5210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7738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1583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2243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6690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54954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57230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1/11/2025</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5642831"/>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customXml" Target="../ink/ink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extLst>
              <a:ext uri="{BEBA8EAE-BF5A-486C-A8C5-ECC9F3942E4B}">
                <a14:imgProps xmlns:a14="http://schemas.microsoft.com/office/drawing/2010/main">
                  <a14:imgLayer r:embed="rId3">
                    <a14:imgEffect>
                      <a14:sharpenSoften amount="100000"/>
                    </a14:imgEffect>
                  </a14:imgLayer>
                </a14:imgProps>
              </a:ext>
            </a:extLst>
          </a:blip>
          <a:stretch/>
        </a:blipFill>
        <a:effectLst/>
      </p:bgPr>
    </p:bg>
    <p:spTree>
      <p:nvGrpSpPr>
        <p:cNvPr id="1" name=""/>
        <p:cNvGrpSpPr/>
        <p:nvPr/>
      </p:nvGrpSpPr>
      <p:grpSpPr>
        <a:xfrm>
          <a:off x="0" y="0"/>
          <a:ext cx="0" cy="0"/>
          <a:chOff x="0" y="0"/>
          <a:chExt cx="0" cy="0"/>
        </a:xfrm>
      </p:grpSpPr>
      <p:pic>
        <p:nvPicPr>
          <p:cNvPr id="1026" name="Picture 2" descr="Smart AI Traffic Monitoring System| +91-8283824812 for query - YouTube">
            <a:extLst>
              <a:ext uri="{FF2B5EF4-FFF2-40B4-BE49-F238E27FC236}">
                <a16:creationId xmlns:a16="http://schemas.microsoft.com/office/drawing/2014/main" id="{111B72D7-7305-97E7-C35E-FEC81ADBEC48}"/>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harpenSoften amount="16000"/>
                    </a14:imgEffect>
                    <a14:imgEffect>
                      <a14:brightnessContrast bright="-20000" contrast="-20000"/>
                    </a14:imgEffect>
                  </a14:imgLayer>
                </a14:imgProps>
              </a:ext>
              <a:ext uri="{28A0092B-C50C-407E-A947-70E740481C1C}">
                <a14:useLocalDpi xmlns:a14="http://schemas.microsoft.com/office/drawing/2010/main" val="0"/>
              </a:ext>
            </a:extLst>
          </a:blip>
          <a:srcRect t="16707" b="17225"/>
          <a:stretch/>
        </p:blipFill>
        <p:spPr bwMode="auto">
          <a:xfrm>
            <a:off x="2061127" y="2063924"/>
            <a:ext cx="8069746" cy="311024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D807562-E8C5-C300-EEF6-0AA662683457}"/>
              </a:ext>
            </a:extLst>
          </p:cNvPr>
          <p:cNvSpPr>
            <a:spLocks noGrp="1"/>
          </p:cNvSpPr>
          <p:nvPr>
            <p:ph type="ctrTitle"/>
          </p:nvPr>
        </p:nvSpPr>
        <p:spPr>
          <a:xfrm>
            <a:off x="1314558" y="-728156"/>
            <a:ext cx="10411655" cy="3743268"/>
          </a:xfrm>
          <a:noFill/>
          <a:effectLst/>
        </p:spPr>
        <p:txBody>
          <a:bodyPr>
            <a:normAutofit/>
          </a:bodyPr>
          <a:lstStyle/>
          <a:p>
            <a:r>
              <a:rPr lang="en-US" sz="3800" b="1" dirty="0">
                <a:effectLst/>
                <a:ea typeface="Bookman Old Style" panose="02050604050505020204" pitchFamily="18" charset="0"/>
                <a:cs typeface="Bookman Old Style" panose="02050604050505020204" pitchFamily="18" charset="0"/>
              </a:rPr>
              <a:t>SMART TRAFFIC MONITORING SYSTEM USING YOLO FOR VEHICLE DETECTION AND SPEED ESTIMATION</a:t>
            </a:r>
            <a:br>
              <a:rPr lang="en-IN" sz="1800" dirty="0">
                <a:effectLst/>
                <a:latin typeface="Calibri" panose="020F0502020204030204" pitchFamily="34" charset="0"/>
                <a:ea typeface="Calibri" panose="020F0502020204030204" pitchFamily="34" charset="0"/>
              </a:rPr>
            </a:br>
            <a:endParaRPr lang="en-IN" dirty="0"/>
          </a:p>
        </p:txBody>
      </p:sp>
      <p:sp>
        <p:nvSpPr>
          <p:cNvPr id="3" name="Subtitle 2">
            <a:extLst>
              <a:ext uri="{FF2B5EF4-FFF2-40B4-BE49-F238E27FC236}">
                <a16:creationId xmlns:a16="http://schemas.microsoft.com/office/drawing/2014/main" id="{E2764009-698D-3FD6-078A-FFC061DE7D89}"/>
              </a:ext>
            </a:extLst>
          </p:cNvPr>
          <p:cNvSpPr>
            <a:spLocks noGrp="1"/>
          </p:cNvSpPr>
          <p:nvPr>
            <p:ph type="subTitle" idx="1"/>
          </p:nvPr>
        </p:nvSpPr>
        <p:spPr>
          <a:xfrm>
            <a:off x="264017" y="4338892"/>
            <a:ext cx="12191999" cy="2294227"/>
          </a:xfrm>
        </p:spPr>
        <p:txBody>
          <a:bodyPr>
            <a:normAutofit fontScale="85000" lnSpcReduction="20000"/>
          </a:bodyPr>
          <a:lstStyle/>
          <a:p>
            <a:pPr algn="l"/>
            <a:r>
              <a:rPr lang="en-IN" sz="2800" b="1" dirty="0">
                <a:latin typeface="Times New Roman" panose="02020603050405020304" pitchFamily="18" charset="0"/>
                <a:cs typeface="Times New Roman" panose="02020603050405020304" pitchFamily="18" charset="0"/>
              </a:rPr>
              <a:t>SUBMITTED BY:-                                         			   SUBMITTED TO:-</a:t>
            </a:r>
          </a:p>
          <a:p>
            <a:pPr algn="l"/>
            <a:r>
              <a:rPr lang="en-IN" b="1" dirty="0">
                <a:solidFill>
                  <a:srgbClr val="FFC000"/>
                </a:solidFill>
                <a:cs typeface="Times New Roman" panose="02020603050405020304" pitchFamily="18" charset="0"/>
              </a:rPr>
              <a:t>Name:- </a:t>
            </a:r>
            <a:r>
              <a:rPr lang="en-IN" b="1" dirty="0">
                <a:cs typeface="Times New Roman" panose="02020603050405020304" pitchFamily="18" charset="0"/>
              </a:rPr>
              <a:t>Shaurya Pundir                                               			    Mr. Yuvraj Joshi</a:t>
            </a:r>
          </a:p>
          <a:p>
            <a:pPr algn="l"/>
            <a:r>
              <a:rPr lang="en-IN" b="1" dirty="0">
                <a:solidFill>
                  <a:srgbClr val="FFC000"/>
                </a:solidFill>
                <a:cs typeface="Times New Roman" panose="02020603050405020304" pitchFamily="18" charset="0"/>
              </a:rPr>
              <a:t>Section:- </a:t>
            </a:r>
            <a:r>
              <a:rPr lang="en-IN" b="1" dirty="0">
                <a:cs typeface="Times New Roman" panose="02020603050405020304" pitchFamily="18" charset="0"/>
              </a:rPr>
              <a:t>AI								    Assistant Professor</a:t>
            </a:r>
          </a:p>
          <a:p>
            <a:pPr algn="l"/>
            <a:r>
              <a:rPr lang="en-IN" b="1" dirty="0">
                <a:solidFill>
                  <a:srgbClr val="FFC000"/>
                </a:solidFill>
                <a:cs typeface="Times New Roman" panose="02020603050405020304" pitchFamily="18" charset="0"/>
              </a:rPr>
              <a:t>Univ. Roll No. :- </a:t>
            </a:r>
            <a:r>
              <a:rPr lang="en-IN" b="1" dirty="0">
                <a:cs typeface="Times New Roman" panose="02020603050405020304" pitchFamily="18" charset="0"/>
              </a:rPr>
              <a:t>2021975			            	                                GEU</a:t>
            </a:r>
          </a:p>
          <a:p>
            <a:pPr algn="l"/>
            <a:r>
              <a:rPr lang="en-IN" b="1" dirty="0">
                <a:solidFill>
                  <a:srgbClr val="FFC000"/>
                </a:solidFill>
                <a:cs typeface="Times New Roman" panose="02020603050405020304" pitchFamily="18" charset="0"/>
              </a:rPr>
              <a:t>Course :- </a:t>
            </a:r>
            <a:r>
              <a:rPr lang="en-IN" b="1" dirty="0" err="1">
                <a:cs typeface="Times New Roman" panose="02020603050405020304" pitchFamily="18" charset="0"/>
              </a:rPr>
              <a:t>B.Tech</a:t>
            </a:r>
            <a:r>
              <a:rPr lang="en-IN" b="1" dirty="0">
                <a:cs typeface="Times New Roman" panose="02020603050405020304" pitchFamily="18" charset="0"/>
              </a:rPr>
              <a:t> CSE (AI)</a:t>
            </a:r>
          </a:p>
          <a:p>
            <a:pPr algn="l"/>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7231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17F2AB-BD1B-FA61-4E68-7AA98FDD7AE9}"/>
              </a:ext>
            </a:extLst>
          </p:cNvPr>
          <p:cNvSpPr>
            <a:spLocks noGrp="1"/>
          </p:cNvSpPr>
          <p:nvPr>
            <p:ph idx="1"/>
          </p:nvPr>
        </p:nvSpPr>
        <p:spPr>
          <a:xfrm>
            <a:off x="742739" y="312058"/>
            <a:ext cx="10706521" cy="6117772"/>
          </a:xfrm>
        </p:spPr>
        <p:txBody>
          <a:bodyPr>
            <a:normAutofit/>
          </a:bodyPr>
          <a:lstStyle/>
          <a:p>
            <a:r>
              <a:rPr lang="en-IN" b="1" dirty="0"/>
              <a:t>Validation Images:</a:t>
            </a:r>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a:p>
            <a:r>
              <a:rPr lang="en-IN" b="1" dirty="0"/>
              <a:t>OCR Success Rate:</a:t>
            </a:r>
          </a:p>
          <a:p>
            <a:pPr lvl="1"/>
            <a:r>
              <a:rPr lang="en-US" dirty="0"/>
              <a:t>OCR Success Rate= (Total Number of Correctly Recognized Plates / Total No of Detected Plates )​×100  ~ 90% (approx.)</a:t>
            </a:r>
            <a:endParaRPr lang="en-IN" b="1" dirty="0"/>
          </a:p>
        </p:txBody>
      </p:sp>
      <p:pic>
        <p:nvPicPr>
          <p:cNvPr id="5" name="Picture 4">
            <a:extLst>
              <a:ext uri="{FF2B5EF4-FFF2-40B4-BE49-F238E27FC236}">
                <a16:creationId xmlns:a16="http://schemas.microsoft.com/office/drawing/2014/main" id="{A7FA6D76-5022-D487-1BC3-3D991FA6777B}"/>
              </a:ext>
            </a:extLst>
          </p:cNvPr>
          <p:cNvPicPr>
            <a:picLocks noChangeAspect="1"/>
          </p:cNvPicPr>
          <p:nvPr/>
        </p:nvPicPr>
        <p:blipFill>
          <a:blip r:embed="rId2"/>
          <a:stretch>
            <a:fillRect/>
          </a:stretch>
        </p:blipFill>
        <p:spPr>
          <a:xfrm>
            <a:off x="6952343" y="777682"/>
            <a:ext cx="3744685" cy="37446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845E7B6D-9CF5-4A8B-494E-3C228127F904}"/>
              </a:ext>
            </a:extLst>
          </p:cNvPr>
          <p:cNvPicPr>
            <a:picLocks noChangeAspect="1"/>
          </p:cNvPicPr>
          <p:nvPr/>
        </p:nvPicPr>
        <p:blipFill>
          <a:blip r:embed="rId3"/>
          <a:stretch>
            <a:fillRect/>
          </a:stretch>
        </p:blipFill>
        <p:spPr>
          <a:xfrm>
            <a:off x="2155371" y="719626"/>
            <a:ext cx="3744685" cy="37446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74390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FDFCA-4CA8-481E-682B-22CED238CBB0}"/>
              </a:ext>
            </a:extLst>
          </p:cNvPr>
          <p:cNvSpPr>
            <a:spLocks noGrp="1"/>
          </p:cNvSpPr>
          <p:nvPr>
            <p:ph type="title"/>
          </p:nvPr>
        </p:nvSpPr>
        <p:spPr>
          <a:xfrm>
            <a:off x="919119" y="508000"/>
            <a:ext cx="10353761" cy="1326321"/>
          </a:xfrm>
        </p:spPr>
        <p:txBody>
          <a:bodyPr/>
          <a:lstStyle/>
          <a:p>
            <a:r>
              <a:rPr lang="en-IN" dirty="0"/>
              <a:t>CONCLUSION</a:t>
            </a:r>
          </a:p>
        </p:txBody>
      </p:sp>
      <p:sp>
        <p:nvSpPr>
          <p:cNvPr id="4" name="Rectangle 1">
            <a:extLst>
              <a:ext uri="{FF2B5EF4-FFF2-40B4-BE49-F238E27FC236}">
                <a16:creationId xmlns:a16="http://schemas.microsoft.com/office/drawing/2014/main" id="{6E90ABDD-B0C0-6506-3A9B-720C00430D6F}"/>
              </a:ext>
            </a:extLst>
          </p:cNvPr>
          <p:cNvSpPr>
            <a:spLocks noGrp="1" noChangeArrowheads="1"/>
          </p:cNvSpPr>
          <p:nvPr>
            <p:ph idx="1"/>
          </p:nvPr>
        </p:nvSpPr>
        <p:spPr bwMode="auto">
          <a:xfrm>
            <a:off x="399142" y="1636414"/>
            <a:ext cx="11698514" cy="52373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b="1" dirty="0"/>
              <a:t>1) Accurate Detection and Tracking</a:t>
            </a:r>
          </a:p>
          <a:p>
            <a:pPr lvl="1"/>
            <a:r>
              <a:rPr lang="en-US" dirty="0"/>
              <a:t>The fine-tuned YOLO model successfully detects vehicles by their license plates and assigns unique IDs for consistent tracking across frames.</a:t>
            </a:r>
          </a:p>
          <a:p>
            <a:pPr marL="0" indent="0">
              <a:buNone/>
            </a:pPr>
            <a:r>
              <a:rPr lang="en-US" b="1" dirty="0"/>
              <a:t>2) Speed Estimation and OCR</a:t>
            </a:r>
          </a:p>
          <a:p>
            <a:pPr lvl="1"/>
            <a:r>
              <a:rPr lang="en-US" dirty="0"/>
              <a:t>Speed estimation is reliably performed when vehicles enter the designated monitoring region.</a:t>
            </a:r>
          </a:p>
          <a:p>
            <a:pPr lvl="1"/>
            <a:r>
              <a:rPr lang="en-US" dirty="0"/>
              <a:t>The license plates are cropped and processed using OCR to extract text, which is then stored in the MySQL database.</a:t>
            </a:r>
          </a:p>
          <a:p>
            <a:pPr marL="0" indent="0">
              <a:buNone/>
            </a:pPr>
            <a:r>
              <a:rPr lang="en-US" b="1" dirty="0"/>
              <a:t>3) Efficient Storage</a:t>
            </a:r>
          </a:p>
          <a:p>
            <a:pPr lvl="1"/>
            <a:r>
              <a:rPr lang="en-US" dirty="0"/>
              <a:t>The database maintains high-confidence OCR results for each tracked vehicle, ensuring accurate and organized data for future analysis.</a:t>
            </a:r>
          </a:p>
          <a:p>
            <a:pPr marL="0" indent="0">
              <a:buNone/>
            </a:pPr>
            <a:r>
              <a:rPr lang="en-US" b="1" dirty="0"/>
              <a:t>4) Model Performance</a:t>
            </a:r>
          </a:p>
          <a:p>
            <a:pPr lvl="1"/>
            <a:r>
              <a:rPr lang="en-US" dirty="0"/>
              <a:t>Achieved an excellent F1 score of 0.97 at a confidence threshold of 0.697, demonstrating robust precision and recall in the detection process.</a:t>
            </a:r>
          </a:p>
        </p:txBody>
      </p:sp>
    </p:spTree>
    <p:extLst>
      <p:ext uri="{BB962C8B-B14F-4D97-AF65-F5344CB8AC3E}">
        <p14:creationId xmlns:p14="http://schemas.microsoft.com/office/powerpoint/2010/main" val="3719381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AA1E6-614E-3D9F-B90D-30CB937EBF2A}"/>
              </a:ext>
            </a:extLst>
          </p:cNvPr>
          <p:cNvSpPr>
            <a:spLocks noGrp="1"/>
          </p:cNvSpPr>
          <p:nvPr>
            <p:ph type="title"/>
          </p:nvPr>
        </p:nvSpPr>
        <p:spPr/>
        <p:txBody>
          <a:bodyPr/>
          <a:lstStyle/>
          <a:p>
            <a:r>
              <a:rPr lang="en-IN" dirty="0"/>
              <a:t>Future work</a:t>
            </a:r>
          </a:p>
        </p:txBody>
      </p:sp>
      <p:sp>
        <p:nvSpPr>
          <p:cNvPr id="3" name="Content Placeholder 2">
            <a:extLst>
              <a:ext uri="{FF2B5EF4-FFF2-40B4-BE49-F238E27FC236}">
                <a16:creationId xmlns:a16="http://schemas.microsoft.com/office/drawing/2014/main" id="{144D2F45-0360-8944-660E-AE1E639A7A6D}"/>
              </a:ext>
            </a:extLst>
          </p:cNvPr>
          <p:cNvSpPr>
            <a:spLocks noGrp="1"/>
          </p:cNvSpPr>
          <p:nvPr>
            <p:ph idx="1"/>
          </p:nvPr>
        </p:nvSpPr>
        <p:spPr>
          <a:xfrm>
            <a:off x="828706" y="2023492"/>
            <a:ext cx="10971407" cy="4667593"/>
          </a:xfrm>
        </p:spPr>
        <p:txBody>
          <a:bodyPr>
            <a:noAutofit/>
          </a:bodyPr>
          <a:lstStyle/>
          <a:p>
            <a:pPr marL="0" indent="0">
              <a:buNone/>
            </a:pPr>
            <a:r>
              <a:rPr lang="en-US" b="1" dirty="0"/>
              <a:t>1) Enhanced Accuracy with Diverse Datasets</a:t>
            </a:r>
          </a:p>
          <a:p>
            <a:pPr lvl="1"/>
            <a:r>
              <a:rPr lang="en-US" dirty="0"/>
              <a:t>Fine-tune the model further using datasets with varied lighting, weather, and environmental conditions to improve performance in real-world scenarios.</a:t>
            </a:r>
          </a:p>
          <a:p>
            <a:pPr marL="0" indent="0">
              <a:buNone/>
            </a:pPr>
            <a:r>
              <a:rPr lang="en-US" b="1" dirty="0"/>
              <a:t>2) Real-Time Implementation</a:t>
            </a:r>
          </a:p>
          <a:p>
            <a:pPr lvl="1"/>
            <a:r>
              <a:rPr lang="en-US" dirty="0"/>
              <a:t>Deploy the system for real-time traffic monitoring and analysis using video streams from surveillance cameras.</a:t>
            </a:r>
          </a:p>
          <a:p>
            <a:pPr marL="0" indent="0">
              <a:buNone/>
            </a:pPr>
            <a:r>
              <a:rPr lang="en-US" b="1" dirty="0"/>
              <a:t>3) Expand Use Cases</a:t>
            </a:r>
          </a:p>
          <a:p>
            <a:pPr lvl="1"/>
            <a:r>
              <a:rPr lang="en-US" dirty="0"/>
              <a:t>Extend functionality to detect and monitor other traffic-related attributes, such as vehicle types, lane violations, and overcrowding.</a:t>
            </a:r>
          </a:p>
          <a:p>
            <a:pPr marL="0" indent="0">
              <a:buNone/>
            </a:pPr>
            <a:r>
              <a:rPr lang="en-US" b="1" dirty="0"/>
              <a:t>4) Integration with Edge Devices</a:t>
            </a:r>
          </a:p>
          <a:p>
            <a:pPr lvl="1"/>
            <a:r>
              <a:rPr lang="en-US" dirty="0"/>
              <a:t>Optimize the model for edge devices like Raspberry Pi or NVIDIA Jetson for efficient on-site processing.</a:t>
            </a:r>
          </a:p>
          <a:p>
            <a:endParaRPr lang="en-IN" sz="1800" dirty="0"/>
          </a:p>
        </p:txBody>
      </p:sp>
    </p:spTree>
    <p:extLst>
      <p:ext uri="{BB962C8B-B14F-4D97-AF65-F5344CB8AC3E}">
        <p14:creationId xmlns:p14="http://schemas.microsoft.com/office/powerpoint/2010/main" val="903919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3F015-2F26-F7D8-A092-0D75B00C6D05}"/>
              </a:ext>
            </a:extLst>
          </p:cNvPr>
          <p:cNvSpPr>
            <a:spLocks noGrp="1"/>
          </p:cNvSpPr>
          <p:nvPr>
            <p:ph type="ctrTitle"/>
          </p:nvPr>
        </p:nvSpPr>
        <p:spPr>
          <a:xfrm>
            <a:off x="1124206" y="744992"/>
            <a:ext cx="9943588" cy="3166608"/>
          </a:xfrm>
        </p:spPr>
        <p:txBody>
          <a:bodyPr>
            <a:normAutofit/>
          </a:bodyPr>
          <a:lstStyle/>
          <a:p>
            <a:r>
              <a:rPr lang="en-IN" sz="7000" dirty="0"/>
              <a:t>THANK YOU</a:t>
            </a:r>
          </a:p>
        </p:txBody>
      </p:sp>
    </p:spTree>
    <p:extLst>
      <p:ext uri="{BB962C8B-B14F-4D97-AF65-F5344CB8AC3E}">
        <p14:creationId xmlns:p14="http://schemas.microsoft.com/office/powerpoint/2010/main" val="2764894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088AB-BB8E-3EF4-B167-9487A29BA651}"/>
              </a:ext>
            </a:extLst>
          </p:cNvPr>
          <p:cNvSpPr>
            <a:spLocks noGrp="1"/>
          </p:cNvSpPr>
          <p:nvPr>
            <p:ph type="title"/>
          </p:nvPr>
        </p:nvSpPr>
        <p:spPr/>
        <p:txBody>
          <a:bodyPr>
            <a:normAutofit/>
          </a:bodyPr>
          <a:lstStyle/>
          <a:p>
            <a:r>
              <a:rPr lang="en-IN" sz="3800" dirty="0"/>
              <a:t>INTRODUCTION</a:t>
            </a:r>
          </a:p>
        </p:txBody>
      </p:sp>
      <p:sp>
        <p:nvSpPr>
          <p:cNvPr id="3" name="Content Placeholder 2">
            <a:extLst>
              <a:ext uri="{FF2B5EF4-FFF2-40B4-BE49-F238E27FC236}">
                <a16:creationId xmlns:a16="http://schemas.microsoft.com/office/drawing/2014/main" id="{D7DD66E2-1B83-BDDD-390A-A1D2E002B61B}"/>
              </a:ext>
            </a:extLst>
          </p:cNvPr>
          <p:cNvSpPr>
            <a:spLocks noGrp="1"/>
          </p:cNvSpPr>
          <p:nvPr>
            <p:ph idx="1"/>
          </p:nvPr>
        </p:nvSpPr>
        <p:spPr>
          <a:xfrm>
            <a:off x="670210" y="1870682"/>
            <a:ext cx="5425790" cy="4864969"/>
          </a:xfrm>
        </p:spPr>
        <p:txBody>
          <a:bodyPr>
            <a:normAutofit fontScale="92500" lnSpcReduction="10000"/>
          </a:bodyPr>
          <a:lstStyle/>
          <a:p>
            <a:r>
              <a:rPr lang="en-US" dirty="0"/>
              <a:t>Traffic management in urban areas is a critical challenge, with increasing vehicle numbers contributing to congestion, violations, and safety concerns. Ensuring efficient traffic flow and compliance with laws is essential for modern cities. In recent years, advanced computer vision and AI technologies have revolutionized traffic monitoring. In this project, we explore the innovative </a:t>
            </a:r>
            <a:r>
              <a:rPr lang="en-US" b="1" dirty="0">
                <a:solidFill>
                  <a:schemeClr val="accent2">
                    <a:lumMod val="75000"/>
                  </a:schemeClr>
                </a:solidFill>
              </a:rPr>
              <a:t>Smart Traffic Monitoring System</a:t>
            </a:r>
            <a:r>
              <a:rPr lang="en-US" dirty="0"/>
              <a:t> that utilizes </a:t>
            </a:r>
            <a:r>
              <a:rPr lang="en-US" dirty="0">
                <a:solidFill>
                  <a:schemeClr val="accent2">
                    <a:lumMod val="75000"/>
                  </a:schemeClr>
                </a:solidFill>
              </a:rPr>
              <a:t>YOLOV11 for real-time vehicle detection, speed estimation, and license plate recognition</a:t>
            </a:r>
            <a:r>
              <a:rPr lang="en-US" dirty="0"/>
              <a:t> to address these challenges effectively.</a:t>
            </a:r>
            <a:endParaRPr lang="en-IN" dirty="0"/>
          </a:p>
        </p:txBody>
      </p:sp>
      <p:pic>
        <p:nvPicPr>
          <p:cNvPr id="5" name="Picture 4">
            <a:extLst>
              <a:ext uri="{FF2B5EF4-FFF2-40B4-BE49-F238E27FC236}">
                <a16:creationId xmlns:a16="http://schemas.microsoft.com/office/drawing/2014/main" id="{0A80D68C-BCB1-0910-2E30-5F45F456369A}"/>
              </a:ext>
            </a:extLst>
          </p:cNvPr>
          <p:cNvPicPr>
            <a:picLocks noChangeAspect="1"/>
          </p:cNvPicPr>
          <p:nvPr/>
        </p:nvPicPr>
        <p:blipFill>
          <a:blip r:embed="rId2"/>
          <a:stretch>
            <a:fillRect/>
          </a:stretch>
        </p:blipFill>
        <p:spPr>
          <a:xfrm>
            <a:off x="6527439" y="1870683"/>
            <a:ext cx="5546503" cy="415987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3478879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58D7F-BF2A-6F26-C3CF-E66003303996}"/>
              </a:ext>
            </a:extLst>
          </p:cNvPr>
          <p:cNvSpPr>
            <a:spLocks noGrp="1"/>
          </p:cNvSpPr>
          <p:nvPr>
            <p:ph type="title"/>
          </p:nvPr>
        </p:nvSpPr>
        <p:spPr/>
        <p:txBody>
          <a:bodyPr>
            <a:normAutofit/>
          </a:bodyPr>
          <a:lstStyle/>
          <a:p>
            <a:r>
              <a:rPr lang="en-IN" sz="3800" dirty="0"/>
              <a:t>PROBLEM STATEMENT</a:t>
            </a:r>
          </a:p>
        </p:txBody>
      </p:sp>
      <p:sp>
        <p:nvSpPr>
          <p:cNvPr id="3" name="Content Placeholder 2">
            <a:extLst>
              <a:ext uri="{FF2B5EF4-FFF2-40B4-BE49-F238E27FC236}">
                <a16:creationId xmlns:a16="http://schemas.microsoft.com/office/drawing/2014/main" id="{261080CA-1D24-2943-159E-E37CEB5A6E12}"/>
              </a:ext>
            </a:extLst>
          </p:cNvPr>
          <p:cNvSpPr>
            <a:spLocks noGrp="1"/>
          </p:cNvSpPr>
          <p:nvPr>
            <p:ph idx="1"/>
          </p:nvPr>
        </p:nvSpPr>
        <p:spPr>
          <a:xfrm>
            <a:off x="913796" y="2096064"/>
            <a:ext cx="6045082" cy="4761936"/>
          </a:xfrm>
        </p:spPr>
        <p:txBody>
          <a:bodyPr>
            <a:normAutofit lnSpcReduction="10000"/>
          </a:bodyPr>
          <a:lstStyle/>
          <a:p>
            <a:pPr marL="0" indent="0">
              <a:buNone/>
            </a:pPr>
            <a:r>
              <a:rPr lang="en-US" dirty="0"/>
              <a:t>The primary goal of our project is to develop an intelligent system for real-time traffic monitoring and management. Utilizing YOLO for vehicle detection and speed estimation, the system aims to address key challenges such as traffic congestion, speeding violations, and road safety. By analyzing video feeds from traffic cameras, the system can detect vehicles, estimate their speeds, and identify violations like </a:t>
            </a:r>
            <a:r>
              <a:rPr lang="en-US" dirty="0" err="1"/>
              <a:t>overspeeding</a:t>
            </a:r>
            <a:r>
              <a:rPr lang="en-US" dirty="0"/>
              <a:t>. This solution provides actionable insights for traffic management authorities, optimizes traffic flow, enhances safety, and contributes to smarter urban infrastructure planning.</a:t>
            </a:r>
          </a:p>
          <a:p>
            <a:endParaRPr lang="en-IN" dirty="0"/>
          </a:p>
        </p:txBody>
      </p:sp>
      <p:pic>
        <p:nvPicPr>
          <p:cNvPr id="2050" name="Picture 2" descr="Smart Traffic Management: Optimizing Your City's Infrastructure Spend |  Digi International">
            <a:extLst>
              <a:ext uri="{FF2B5EF4-FFF2-40B4-BE49-F238E27FC236}">
                <a16:creationId xmlns:a16="http://schemas.microsoft.com/office/drawing/2014/main" id="{4E644A06-AD49-0296-B6E4-2108281059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8878" y="2384395"/>
            <a:ext cx="5233122" cy="29436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7420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extLst>
              <a:ext uri="{BEBA8EAE-BF5A-486C-A8C5-ECC9F3942E4B}">
                <a14:imgProps xmlns:a14="http://schemas.microsoft.com/office/drawing/2010/main">
                  <a14:imgLayer r:embed="rId3">
                    <a14:imgEffect>
                      <a14:sharpenSoften amount="50000"/>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07EE5-2A15-E948-E73D-D33E90674F0D}"/>
              </a:ext>
            </a:extLst>
          </p:cNvPr>
          <p:cNvSpPr>
            <a:spLocks noGrp="1"/>
          </p:cNvSpPr>
          <p:nvPr>
            <p:ph type="title"/>
          </p:nvPr>
        </p:nvSpPr>
        <p:spPr/>
        <p:txBody>
          <a:bodyPr>
            <a:normAutofit/>
          </a:bodyPr>
          <a:lstStyle/>
          <a:p>
            <a:r>
              <a:rPr lang="en-IN" sz="3800" dirty="0"/>
              <a:t>METHODOLOGY</a:t>
            </a:r>
          </a:p>
        </p:txBody>
      </p:sp>
      <p:sp>
        <p:nvSpPr>
          <p:cNvPr id="30" name="Rectangle 17">
            <a:extLst>
              <a:ext uri="{FF2B5EF4-FFF2-40B4-BE49-F238E27FC236}">
                <a16:creationId xmlns:a16="http://schemas.microsoft.com/office/drawing/2014/main" id="{8415D5E8-A9AC-CBEF-DC07-CDEFD0DF0F11}"/>
              </a:ext>
            </a:extLst>
          </p:cNvPr>
          <p:cNvSpPr>
            <a:spLocks noGrp="1" noChangeArrowheads="1"/>
          </p:cNvSpPr>
          <p:nvPr>
            <p:ph idx="1"/>
          </p:nvPr>
        </p:nvSpPr>
        <p:spPr bwMode="auto">
          <a:xfrm>
            <a:off x="401156" y="2130876"/>
            <a:ext cx="9285585" cy="5413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mj-lt"/>
              </a:rPr>
              <a:t>1. INPUT SOURCE &amp; FRAME PROCESSING</a:t>
            </a:r>
          </a:p>
          <a:p>
            <a:pPr marL="457200" lvl="1" indent="0" eaLnBrk="0" fontAlgn="base" hangingPunct="0">
              <a:lnSpc>
                <a:spcPct val="100000"/>
              </a:lnSpc>
              <a:spcBef>
                <a:spcPct val="0"/>
              </a:spcBef>
              <a:spcAft>
                <a:spcPct val="0"/>
              </a:spcAft>
              <a:buFontTx/>
              <a:buChar char="•"/>
            </a:pPr>
            <a:r>
              <a:rPr kumimoji="0" lang="en-US" altLang="en-US" b="1" i="0" u="none" strike="noStrike" cap="none" normalizeH="0" baseline="0" dirty="0">
                <a:ln>
                  <a:noFill/>
                </a:ln>
                <a:solidFill>
                  <a:schemeClr val="accent2">
                    <a:lumMod val="75000"/>
                  </a:schemeClr>
                </a:solidFill>
                <a:effectLst/>
                <a:latin typeface="+mj-lt"/>
              </a:rPr>
              <a:t> Steps in Methodology</a:t>
            </a:r>
            <a:r>
              <a:rPr kumimoji="0" lang="en-US" altLang="en-US" b="0" i="0" u="none" strike="noStrike" cap="none" normalizeH="0" baseline="0" dirty="0">
                <a:ln>
                  <a:noFill/>
                </a:ln>
                <a:solidFill>
                  <a:schemeClr val="accent2">
                    <a:lumMod val="75000"/>
                  </a:schemeClr>
                </a:solidFill>
                <a:effectLst/>
                <a:latin typeface="+mj-lt"/>
              </a:rPr>
              <a:t>:</a:t>
            </a:r>
          </a:p>
          <a:p>
            <a:pPr marL="914400" lvl="2"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latin typeface="+mj-lt"/>
              </a:rPr>
              <a:t> The video is loaded and frames are processed sequentially using        	OpenCV.</a:t>
            </a:r>
          </a:p>
          <a:p>
            <a:pPr marL="914400" lvl="2"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latin typeface="+mj-lt"/>
              </a:rPr>
              <a:t> Frames are resized to a standard resolution of </a:t>
            </a:r>
            <a:r>
              <a:rPr kumimoji="0" lang="en-US" altLang="en-US" sz="1800" b="1" i="0" u="none" strike="noStrike" cap="none" normalizeH="0" baseline="0" dirty="0">
                <a:ln>
                  <a:noFill/>
                </a:ln>
                <a:solidFill>
                  <a:schemeClr val="tx1"/>
                </a:solidFill>
                <a:effectLst/>
                <a:latin typeface="+mj-lt"/>
              </a:rPr>
              <a:t>1020x500 pixels</a:t>
            </a:r>
            <a:r>
              <a:rPr kumimoji="0" lang="en-US" altLang="en-US" sz="1800" b="0" i="0" u="none" strike="noStrike" cap="none" normalizeH="0" baseline="0" dirty="0">
                <a:ln>
                  <a:noFill/>
                </a:ln>
                <a:solidFill>
                  <a:schemeClr val="tx1"/>
                </a:solidFill>
                <a:effectLst/>
                <a:latin typeface="+mj-lt"/>
              </a:rPr>
              <a:t>.</a:t>
            </a:r>
          </a:p>
          <a:p>
            <a:pPr marL="457200" lvl="1" indent="0" eaLnBrk="0" fontAlgn="base" hangingPunct="0">
              <a:lnSpc>
                <a:spcPct val="100000"/>
              </a:lnSpc>
              <a:spcBef>
                <a:spcPct val="0"/>
              </a:spcBef>
              <a:spcAft>
                <a:spcPct val="0"/>
              </a:spcAft>
              <a:buFontTx/>
              <a:buChar char="•"/>
            </a:pPr>
            <a:r>
              <a:rPr kumimoji="0" lang="en-US" altLang="en-US" b="1" i="0" u="none" strike="noStrike" cap="none" normalizeH="0" baseline="0" dirty="0">
                <a:ln>
                  <a:noFill/>
                </a:ln>
                <a:solidFill>
                  <a:schemeClr val="accent2">
                    <a:lumMod val="75000"/>
                  </a:schemeClr>
                </a:solidFill>
                <a:effectLst/>
                <a:latin typeface="+mj-lt"/>
              </a:rPr>
              <a:t>Function Name in Code</a:t>
            </a:r>
            <a:r>
              <a:rPr kumimoji="0" lang="en-US" altLang="en-US" b="0" i="0" u="none" strike="noStrike" cap="none" normalizeH="0" baseline="0" dirty="0">
                <a:ln>
                  <a:noFill/>
                </a:ln>
                <a:solidFill>
                  <a:schemeClr val="accent2">
                    <a:lumMod val="75000"/>
                  </a:schemeClr>
                </a:solidFill>
                <a:effectLst/>
                <a:latin typeface="+mj-lt"/>
              </a:rPr>
              <a:t>:</a:t>
            </a:r>
          </a:p>
          <a:p>
            <a:pPr marL="914400" lvl="2"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latin typeface="+mj-lt"/>
              </a:rPr>
              <a:t>cap=cv2.VideoCapture('C:/Users/ACER/</a:t>
            </a:r>
            <a:r>
              <a:rPr kumimoji="0" lang="en-US" altLang="en-US" sz="1800" b="0" i="0" u="none" strike="noStrike" cap="none" normalizeH="0" baseline="0" dirty="0" err="1">
                <a:ln>
                  <a:noFill/>
                </a:ln>
                <a:solidFill>
                  <a:schemeClr val="tx1"/>
                </a:solidFill>
                <a:effectLst/>
                <a:latin typeface="+mj-lt"/>
              </a:rPr>
              <a:t>PycharmProjects</a:t>
            </a:r>
            <a:r>
              <a:rPr kumimoji="0" lang="en-US" altLang="en-US" sz="1800" b="0" i="0" u="none" strike="noStrike" cap="none" normalizeH="0" baseline="0" dirty="0">
                <a:ln>
                  <a:noFill/>
                </a:ln>
                <a:solidFill>
                  <a:schemeClr val="tx1"/>
                </a:solidFill>
                <a:effectLst/>
                <a:latin typeface="+mj-lt"/>
              </a:rPr>
              <a:t>/  	   </a:t>
            </a:r>
            <a:r>
              <a:rPr kumimoji="0" lang="en-US" altLang="en-US" sz="1800" b="0" i="0" u="none" strike="noStrike" cap="none" normalizeH="0" baseline="0" dirty="0" err="1">
                <a:ln>
                  <a:noFill/>
                </a:ln>
                <a:solidFill>
                  <a:schemeClr val="tx1"/>
                </a:solidFill>
                <a:effectLst/>
                <a:latin typeface="+mj-lt"/>
              </a:rPr>
              <a:t>MINI_Project</a:t>
            </a:r>
            <a:r>
              <a:rPr kumimoji="0" lang="en-US" altLang="en-US" sz="1800" b="0" i="0" u="none" strike="noStrike" cap="none" normalizeH="0" baseline="0" dirty="0">
                <a:ln>
                  <a:noFill/>
                </a:ln>
                <a:solidFill>
                  <a:schemeClr val="tx1"/>
                </a:solidFill>
                <a:effectLst/>
                <a:latin typeface="+mj-lt"/>
              </a:rPr>
              <a:t>/tc.mp4')</a:t>
            </a:r>
          </a:p>
          <a:p>
            <a:pPr marL="914400" lvl="2" indent="0" eaLnBrk="0" fontAlgn="base" hangingPunct="0">
              <a:lnSpc>
                <a:spcPct val="100000"/>
              </a:lnSpc>
              <a:spcBef>
                <a:spcPct val="0"/>
              </a:spcBef>
              <a:spcAft>
                <a:spcPct val="0"/>
              </a:spcAft>
              <a:buFontTx/>
              <a:buChar char="•"/>
            </a:pPr>
            <a:r>
              <a:rPr kumimoji="0" lang="en-US" altLang="en-US" sz="1800" b="0" i="0" u="none" strike="noStrike" cap="none" normalizeH="0" baseline="0" dirty="0" err="1">
                <a:ln>
                  <a:noFill/>
                </a:ln>
                <a:solidFill>
                  <a:schemeClr val="tx1"/>
                </a:solidFill>
                <a:effectLst/>
                <a:latin typeface="+mj-lt"/>
              </a:rPr>
              <a:t>speed_obj.estimate_speed</a:t>
            </a:r>
            <a:r>
              <a:rPr kumimoji="0" lang="en-US" altLang="en-US" sz="1800" b="0" i="0" u="none" strike="noStrike" cap="none" normalizeH="0" baseline="0" dirty="0">
                <a:ln>
                  <a:noFill/>
                </a:ln>
                <a:solidFill>
                  <a:schemeClr val="tx1"/>
                </a:solidFill>
                <a:effectLst/>
                <a:latin typeface="+mj-lt"/>
              </a:rPr>
              <a:t>(frame)</a:t>
            </a:r>
          </a:p>
          <a:p>
            <a:pPr marL="0" indent="0">
              <a:buNone/>
            </a:pPr>
            <a:r>
              <a:rPr lang="en-US" sz="2200" b="1" dirty="0">
                <a:latin typeface="+mj-lt"/>
              </a:rPr>
              <a:t>2. OBJECT DETECTION</a:t>
            </a:r>
          </a:p>
          <a:p>
            <a:pPr lvl="1"/>
            <a:r>
              <a:rPr lang="en-US" b="1" dirty="0">
                <a:solidFill>
                  <a:schemeClr val="accent2">
                    <a:lumMod val="75000"/>
                  </a:schemeClr>
                </a:solidFill>
                <a:latin typeface="+mj-lt"/>
              </a:rPr>
              <a:t>Steps in Methodology</a:t>
            </a:r>
            <a:r>
              <a:rPr lang="en-US" dirty="0">
                <a:solidFill>
                  <a:schemeClr val="accent2">
                    <a:lumMod val="75000"/>
                  </a:schemeClr>
                </a:solidFill>
                <a:latin typeface="+mj-lt"/>
              </a:rPr>
              <a:t>:</a:t>
            </a:r>
          </a:p>
          <a:p>
            <a:pPr marL="1200150" lvl="2" indent="-285750"/>
            <a:r>
              <a:rPr lang="en-US" sz="1800" dirty="0">
                <a:latin typeface="+mj-lt"/>
              </a:rPr>
              <a:t>YOLOv11 detects vehicles and license plates in each frame.</a:t>
            </a:r>
          </a:p>
          <a:p>
            <a:pPr marL="1200150" lvl="2" indent="-285750"/>
            <a:r>
              <a:rPr lang="en-US" sz="1800" dirty="0">
                <a:latin typeface="+mj-lt"/>
              </a:rPr>
              <a:t>Outputs include bounding boxes, class labels, and confidence scores</a:t>
            </a:r>
            <a:r>
              <a:rPr lang="en-US" sz="1800" dirty="0"/>
              <a:t>.	</a:t>
            </a:r>
          </a:p>
          <a:p>
            <a:pPr marL="457200" lvl="1" indent="0">
              <a:buNone/>
            </a:pPr>
            <a:r>
              <a:rPr lang="en-IN" sz="2000" b="1" dirty="0"/>
              <a:t> </a:t>
            </a:r>
            <a:endParaRPr lang="en-US" sz="2000"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2" name="Picture 31">
            <a:extLst>
              <a:ext uri="{FF2B5EF4-FFF2-40B4-BE49-F238E27FC236}">
                <a16:creationId xmlns:a16="http://schemas.microsoft.com/office/drawing/2014/main" id="{0890077D-313E-6C7B-B11A-59F177203B4D}"/>
              </a:ext>
            </a:extLst>
          </p:cNvPr>
          <p:cNvPicPr>
            <a:picLocks noChangeAspect="1"/>
          </p:cNvPicPr>
          <p:nvPr/>
        </p:nvPicPr>
        <p:blipFill>
          <a:blip r:embed="rId4"/>
          <a:srcRect l="36453" t="2685" r="38651" b="1482"/>
          <a:stretch/>
        </p:blipFill>
        <p:spPr>
          <a:xfrm>
            <a:off x="9493742" y="1190169"/>
            <a:ext cx="2559048" cy="55410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36902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94727B-B1C6-F442-BEBC-FCB8209600E2}"/>
              </a:ext>
            </a:extLst>
          </p:cNvPr>
          <p:cNvSpPr>
            <a:spLocks noGrp="1"/>
          </p:cNvSpPr>
          <p:nvPr>
            <p:ph idx="1"/>
          </p:nvPr>
        </p:nvSpPr>
        <p:spPr>
          <a:xfrm>
            <a:off x="506648" y="387883"/>
            <a:ext cx="11569700" cy="6705600"/>
          </a:xfrm>
        </p:spPr>
        <p:txBody>
          <a:bodyPr>
            <a:normAutofit/>
          </a:bodyPr>
          <a:lstStyle/>
          <a:p>
            <a:pPr lvl="1"/>
            <a:r>
              <a:rPr lang="en-IN" b="1" dirty="0">
                <a:solidFill>
                  <a:schemeClr val="accent2">
                    <a:lumMod val="75000"/>
                  </a:schemeClr>
                </a:solidFill>
              </a:rPr>
              <a:t>Function Name in Code:</a:t>
            </a:r>
          </a:p>
          <a:p>
            <a:pPr lvl="2"/>
            <a:r>
              <a:rPr lang="en-US" sz="1800" dirty="0" err="1"/>
              <a:t>self.extract_tracks</a:t>
            </a:r>
            <a:r>
              <a:rPr lang="en-US" sz="1800" dirty="0"/>
              <a:t>(im0)</a:t>
            </a:r>
          </a:p>
          <a:p>
            <a:pPr lvl="2"/>
            <a:r>
              <a:rPr lang="en-US" sz="1800" dirty="0" err="1"/>
              <a:t>self.annotator.box_label</a:t>
            </a:r>
            <a:r>
              <a:rPr lang="en-US" sz="1800" dirty="0"/>
              <a:t>(box, label=label, color=colors(</a:t>
            </a:r>
            <a:r>
              <a:rPr lang="en-US" sz="1800" dirty="0" err="1"/>
              <a:t>track_id</a:t>
            </a:r>
            <a:r>
              <a:rPr lang="en-US" sz="1800" dirty="0"/>
              <a:t>, True))</a:t>
            </a:r>
          </a:p>
          <a:p>
            <a:pPr marL="0" indent="0">
              <a:buNone/>
            </a:pPr>
            <a:r>
              <a:rPr lang="en-US" sz="2200" b="1" dirty="0"/>
              <a:t>3. OBJECT  TRACKING</a:t>
            </a:r>
          </a:p>
          <a:p>
            <a:pPr lvl="1"/>
            <a:r>
              <a:rPr lang="en-US" b="1" dirty="0">
                <a:solidFill>
                  <a:schemeClr val="accent2">
                    <a:lumMod val="75000"/>
                  </a:schemeClr>
                </a:solidFill>
              </a:rPr>
              <a:t>Steps in Methodology:</a:t>
            </a:r>
          </a:p>
          <a:p>
            <a:pPr lvl="2"/>
            <a:r>
              <a:rPr lang="en-US" sz="1800" dirty="0"/>
              <a:t>Unique Track IDs are assigned to detected objects to maintain continuity across frames.</a:t>
            </a:r>
          </a:p>
          <a:p>
            <a:pPr lvl="2"/>
            <a:r>
              <a:rPr lang="en-US" sz="1800" dirty="0"/>
              <a:t>Tracking IDs are stored in dictionaries like </a:t>
            </a:r>
            <a:r>
              <a:rPr lang="en-US" sz="1800" dirty="0" err="1"/>
              <a:t>self.trk_pt</a:t>
            </a:r>
            <a:r>
              <a:rPr lang="en-US" sz="1800" dirty="0"/>
              <a:t> and </a:t>
            </a:r>
            <a:r>
              <a:rPr lang="en-US" sz="1800" dirty="0" err="1"/>
              <a:t>self.trk_pp</a:t>
            </a:r>
            <a:r>
              <a:rPr lang="en-US" sz="1800" dirty="0"/>
              <a:t> for timestamp and position history.</a:t>
            </a:r>
          </a:p>
          <a:p>
            <a:pPr lvl="1"/>
            <a:r>
              <a:rPr lang="en-US" b="1" dirty="0">
                <a:solidFill>
                  <a:schemeClr val="accent2">
                    <a:lumMod val="75000"/>
                  </a:schemeClr>
                </a:solidFill>
              </a:rPr>
              <a:t>Function Name in Code:</a:t>
            </a:r>
          </a:p>
          <a:p>
            <a:pPr lvl="2"/>
            <a:r>
              <a:rPr lang="en-US" sz="1800" dirty="0" err="1"/>
              <a:t>self.store_tracking_history</a:t>
            </a:r>
            <a:r>
              <a:rPr lang="en-US" sz="1800" dirty="0"/>
              <a:t>(</a:t>
            </a:r>
            <a:r>
              <a:rPr lang="en-US" sz="1800" dirty="0" err="1"/>
              <a:t>track_id</a:t>
            </a:r>
            <a:r>
              <a:rPr lang="en-US" sz="1800" dirty="0"/>
              <a:t>, box)</a:t>
            </a:r>
          </a:p>
          <a:p>
            <a:pPr marL="0" indent="0">
              <a:buNone/>
            </a:pPr>
            <a:r>
              <a:rPr lang="en-US" sz="2200" b="1" dirty="0"/>
              <a:t>4. SPEED ESTIMATION</a:t>
            </a:r>
          </a:p>
          <a:p>
            <a:pPr lvl="1"/>
            <a:r>
              <a:rPr lang="en-US" b="1" dirty="0">
                <a:solidFill>
                  <a:schemeClr val="accent2">
                    <a:lumMod val="75000"/>
                  </a:schemeClr>
                </a:solidFill>
              </a:rPr>
              <a:t>Steps in Methodology:</a:t>
            </a:r>
          </a:p>
          <a:p>
            <a:pPr lvl="2"/>
            <a:r>
              <a:rPr lang="en-US" sz="1800" dirty="0"/>
              <a:t>The region of interest is defined (</a:t>
            </a:r>
            <a:r>
              <a:rPr lang="en-US" sz="1800" dirty="0" err="1"/>
              <a:t>region_points</a:t>
            </a:r>
            <a:r>
              <a:rPr lang="en-US" sz="1800" dirty="0"/>
              <a:t>).</a:t>
            </a:r>
          </a:p>
          <a:p>
            <a:pPr lvl="2"/>
            <a:r>
              <a:rPr lang="en-US" sz="1800" dirty="0"/>
              <a:t>Speed=  Distance Covered / Time Difference​</a:t>
            </a:r>
          </a:p>
          <a:p>
            <a:pPr lvl="1"/>
            <a:r>
              <a:rPr lang="en-IN" b="1" dirty="0">
                <a:solidFill>
                  <a:schemeClr val="accent2">
                    <a:lumMod val="75000"/>
                  </a:schemeClr>
                </a:solidFill>
              </a:rPr>
              <a:t>Function Name in Code:</a:t>
            </a:r>
            <a:endParaRPr lang="en-US" b="1" dirty="0">
              <a:solidFill>
                <a:schemeClr val="accent2">
                  <a:lumMod val="75000"/>
                </a:schemeClr>
              </a:solidFill>
            </a:endParaRPr>
          </a:p>
          <a:p>
            <a:pPr lvl="1"/>
            <a:endParaRPr lang="en-US" dirty="0"/>
          </a:p>
          <a:p>
            <a:pPr marL="457200" lvl="1" indent="0">
              <a:buNone/>
            </a:pPr>
            <a:endParaRPr lang="en-US" dirty="0"/>
          </a:p>
          <a:p>
            <a:endParaRPr lang="en-US" dirty="0"/>
          </a:p>
          <a:p>
            <a:endParaRPr lang="en-IN" dirty="0"/>
          </a:p>
        </p:txBody>
      </p:sp>
    </p:spTree>
    <p:extLst>
      <p:ext uri="{BB962C8B-B14F-4D97-AF65-F5344CB8AC3E}">
        <p14:creationId xmlns:p14="http://schemas.microsoft.com/office/powerpoint/2010/main" val="4026336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D81883-D843-A857-F8DD-F0B3B331FE1B}"/>
              </a:ext>
            </a:extLst>
          </p:cNvPr>
          <p:cNvSpPr>
            <a:spLocks noGrp="1"/>
          </p:cNvSpPr>
          <p:nvPr>
            <p:ph idx="1"/>
          </p:nvPr>
        </p:nvSpPr>
        <p:spPr>
          <a:xfrm>
            <a:off x="673100" y="292100"/>
            <a:ext cx="11938000" cy="6565900"/>
          </a:xfrm>
        </p:spPr>
        <p:txBody>
          <a:bodyPr>
            <a:normAutofit lnSpcReduction="10000"/>
          </a:bodyPr>
          <a:lstStyle/>
          <a:p>
            <a:pPr lvl="1"/>
            <a:r>
              <a:rPr lang="en-IN" dirty="0" err="1"/>
              <a:t>self.estimate_speed</a:t>
            </a:r>
            <a:r>
              <a:rPr lang="en-IN" dirty="0"/>
              <a:t>(im0)</a:t>
            </a:r>
          </a:p>
          <a:p>
            <a:pPr lvl="1"/>
            <a:r>
              <a:rPr lang="en-IN" dirty="0" err="1"/>
              <a:t>self.LineString</a:t>
            </a:r>
            <a:r>
              <a:rPr lang="en-IN" dirty="0"/>
              <a:t>([...]).intersects(</a:t>
            </a:r>
            <a:r>
              <a:rPr lang="en-IN" dirty="0" err="1"/>
              <a:t>self.r_s</a:t>
            </a:r>
            <a:r>
              <a:rPr lang="en-IN" dirty="0"/>
              <a:t>)</a:t>
            </a:r>
          </a:p>
          <a:p>
            <a:pPr marL="0" indent="0">
              <a:buNone/>
            </a:pPr>
            <a:r>
              <a:rPr lang="en-IN" sz="2200" b="1" dirty="0"/>
              <a:t>5. LICENSE PLATE RECOGNITION</a:t>
            </a:r>
          </a:p>
          <a:p>
            <a:pPr lvl="1"/>
            <a:r>
              <a:rPr lang="en-IN" b="1" dirty="0">
                <a:solidFill>
                  <a:schemeClr val="accent2">
                    <a:lumMod val="75000"/>
                  </a:schemeClr>
                </a:solidFill>
              </a:rPr>
              <a:t>Steps in Methodology:</a:t>
            </a:r>
          </a:p>
          <a:p>
            <a:pPr lvl="2"/>
            <a:r>
              <a:rPr lang="en-IN" sz="1800" dirty="0"/>
              <a:t>License plates are cropped based on bounding box coordinates.</a:t>
            </a:r>
          </a:p>
          <a:p>
            <a:pPr lvl="2"/>
            <a:r>
              <a:rPr lang="en-IN" sz="1800" dirty="0"/>
              <a:t>OCR is performed on the cropped plates to extract alphanumeric text.</a:t>
            </a:r>
          </a:p>
          <a:p>
            <a:pPr lvl="1"/>
            <a:r>
              <a:rPr lang="en-IN" b="1" dirty="0">
                <a:solidFill>
                  <a:schemeClr val="accent2">
                    <a:lumMod val="75000"/>
                  </a:schemeClr>
                </a:solidFill>
              </a:rPr>
              <a:t>Function Name in Code:</a:t>
            </a:r>
          </a:p>
          <a:p>
            <a:pPr lvl="2"/>
            <a:r>
              <a:rPr lang="en-IN" sz="1800" dirty="0" err="1"/>
              <a:t>cropped_image</a:t>
            </a:r>
            <a:r>
              <a:rPr lang="en-IN" sz="1800" dirty="0"/>
              <a:t> = </a:t>
            </a:r>
            <a:r>
              <a:rPr lang="en-IN" sz="1800" dirty="0" err="1"/>
              <a:t>np.array</a:t>
            </a:r>
            <a:r>
              <a:rPr lang="en-IN" sz="1800" dirty="0"/>
              <a:t>(im0)[y1:y2, x1:x2]</a:t>
            </a:r>
          </a:p>
          <a:p>
            <a:pPr lvl="2"/>
            <a:r>
              <a:rPr lang="en-IN" sz="1800" dirty="0" err="1"/>
              <a:t>ocr_text</a:t>
            </a:r>
            <a:r>
              <a:rPr lang="en-IN" sz="1800" dirty="0"/>
              <a:t> = </a:t>
            </a:r>
            <a:r>
              <a:rPr lang="en-IN" sz="1800" dirty="0" err="1"/>
              <a:t>self.perform_ocr</a:t>
            </a:r>
            <a:r>
              <a:rPr lang="en-IN" sz="1800" dirty="0"/>
              <a:t>(</a:t>
            </a:r>
            <a:r>
              <a:rPr lang="en-IN" sz="1800" dirty="0" err="1"/>
              <a:t>cropped_image</a:t>
            </a:r>
            <a:r>
              <a:rPr lang="en-IN" sz="1800" dirty="0"/>
              <a:t>)</a:t>
            </a:r>
          </a:p>
          <a:p>
            <a:pPr marL="0" indent="0">
              <a:buNone/>
            </a:pPr>
            <a:r>
              <a:rPr lang="en-IN" sz="2200" b="1" dirty="0"/>
              <a:t>6. DATABASE LOGGING</a:t>
            </a:r>
          </a:p>
          <a:p>
            <a:pPr lvl="1"/>
            <a:r>
              <a:rPr lang="en-IN" b="1" dirty="0">
                <a:solidFill>
                  <a:schemeClr val="accent2">
                    <a:lumMod val="75000"/>
                  </a:schemeClr>
                </a:solidFill>
              </a:rPr>
              <a:t>Steps in Methodology:</a:t>
            </a:r>
          </a:p>
          <a:p>
            <a:pPr lvl="2"/>
            <a:r>
              <a:rPr lang="en-IN" sz="1800" dirty="0"/>
              <a:t>Extracted vehicle data (date, time, speed, license plate, etc.) is stored in a MySQL database.</a:t>
            </a:r>
          </a:p>
          <a:p>
            <a:pPr lvl="2"/>
            <a:r>
              <a:rPr lang="en-IN" sz="1800" dirty="0"/>
              <a:t>Duplicate entries are avoided using a set (</a:t>
            </a:r>
            <a:r>
              <a:rPr lang="en-IN" sz="1800" dirty="0" err="1"/>
              <a:t>self.logged_ids</a:t>
            </a:r>
            <a:r>
              <a:rPr lang="en-IN" sz="1800" dirty="0"/>
              <a:t>).</a:t>
            </a:r>
          </a:p>
          <a:p>
            <a:pPr lvl="1"/>
            <a:r>
              <a:rPr lang="en-IN" b="1" dirty="0">
                <a:solidFill>
                  <a:schemeClr val="accent2">
                    <a:lumMod val="75000"/>
                  </a:schemeClr>
                </a:solidFill>
              </a:rPr>
              <a:t>Function Name in Code:</a:t>
            </a:r>
          </a:p>
          <a:p>
            <a:pPr lvl="2"/>
            <a:r>
              <a:rPr lang="en-IN" sz="1800" dirty="0" err="1"/>
              <a:t>self.connect_to_db</a:t>
            </a:r>
            <a:r>
              <a:rPr lang="en-IN" sz="1800" dirty="0"/>
              <a:t>()</a:t>
            </a:r>
          </a:p>
          <a:p>
            <a:pPr lvl="2"/>
            <a:r>
              <a:rPr lang="en-IN" sz="1800" dirty="0" err="1"/>
              <a:t>self.save_to_database</a:t>
            </a:r>
            <a:r>
              <a:rPr lang="en-IN" sz="1800" dirty="0"/>
              <a:t>(date, time, </a:t>
            </a:r>
            <a:r>
              <a:rPr lang="en-IN" sz="1800" dirty="0" err="1"/>
              <a:t>track_id</a:t>
            </a:r>
            <a:r>
              <a:rPr lang="en-IN" sz="1800" dirty="0"/>
              <a:t>, </a:t>
            </a:r>
            <a:r>
              <a:rPr lang="en-IN" sz="1800" dirty="0" err="1"/>
              <a:t>class_name</a:t>
            </a:r>
            <a:r>
              <a:rPr lang="en-IN" sz="1800" dirty="0"/>
              <a:t>, speed, numberplate)</a:t>
            </a:r>
          </a:p>
          <a:p>
            <a:pPr marL="0" indent="0">
              <a:buNone/>
            </a:pPr>
            <a:endParaRPr lang="en-IN" dirty="0"/>
          </a:p>
        </p:txBody>
      </p:sp>
    </p:spTree>
    <p:extLst>
      <p:ext uri="{BB962C8B-B14F-4D97-AF65-F5344CB8AC3E}">
        <p14:creationId xmlns:p14="http://schemas.microsoft.com/office/powerpoint/2010/main" val="1584104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CD90DD-7F81-B933-2187-F3E09276D883}"/>
              </a:ext>
            </a:extLst>
          </p:cNvPr>
          <p:cNvSpPr>
            <a:spLocks noGrp="1"/>
          </p:cNvSpPr>
          <p:nvPr>
            <p:ph idx="1"/>
          </p:nvPr>
        </p:nvSpPr>
        <p:spPr>
          <a:xfrm>
            <a:off x="620497" y="909832"/>
            <a:ext cx="10734157" cy="5403850"/>
          </a:xfrm>
        </p:spPr>
        <p:txBody>
          <a:bodyPr/>
          <a:lstStyle/>
          <a:p>
            <a:pPr marL="0" indent="0">
              <a:buNone/>
            </a:pPr>
            <a:r>
              <a:rPr lang="en-IN" sz="2200" b="1" dirty="0"/>
              <a:t>7. OUTPUT VISUALIZATION</a:t>
            </a:r>
          </a:p>
          <a:p>
            <a:pPr lvl="1"/>
            <a:r>
              <a:rPr lang="en-IN" b="1" dirty="0">
                <a:solidFill>
                  <a:schemeClr val="accent2">
                    <a:lumMod val="75000"/>
                  </a:schemeClr>
                </a:solidFill>
              </a:rPr>
              <a:t>Steps in Methodology:</a:t>
            </a:r>
          </a:p>
          <a:p>
            <a:pPr lvl="2"/>
            <a:r>
              <a:rPr lang="en-IN" sz="1800" dirty="0"/>
              <a:t>Bounding boxes, Track IDs, and speed labels are drawn on frames.</a:t>
            </a:r>
          </a:p>
          <a:p>
            <a:pPr lvl="2"/>
            <a:r>
              <a:rPr lang="en-IN" sz="1800" dirty="0"/>
              <a:t>Results are displayed in real-time using OpenCV.</a:t>
            </a:r>
          </a:p>
          <a:p>
            <a:pPr lvl="1"/>
            <a:r>
              <a:rPr lang="en-IN" b="1" dirty="0">
                <a:solidFill>
                  <a:schemeClr val="accent2">
                    <a:lumMod val="75000"/>
                  </a:schemeClr>
                </a:solidFill>
              </a:rPr>
              <a:t>Function Name in Code:</a:t>
            </a:r>
          </a:p>
          <a:p>
            <a:pPr lvl="2"/>
            <a:r>
              <a:rPr lang="en-IN" sz="1800" dirty="0" err="1"/>
              <a:t>self.annotator.box_label</a:t>
            </a:r>
            <a:r>
              <a:rPr lang="en-IN" sz="1800" dirty="0"/>
              <a:t>(box, label=label, </a:t>
            </a:r>
            <a:r>
              <a:rPr lang="en-IN" sz="1800" dirty="0" err="1"/>
              <a:t>color</a:t>
            </a:r>
            <a:r>
              <a:rPr lang="en-IN" sz="1800" dirty="0"/>
              <a:t>=</a:t>
            </a:r>
            <a:r>
              <a:rPr lang="en-IN" sz="1800" dirty="0" err="1"/>
              <a:t>colors</a:t>
            </a:r>
            <a:r>
              <a:rPr lang="en-IN" sz="1800" dirty="0"/>
              <a:t>(</a:t>
            </a:r>
            <a:r>
              <a:rPr lang="en-IN" sz="1800" dirty="0" err="1"/>
              <a:t>track_id</a:t>
            </a:r>
            <a:r>
              <a:rPr lang="en-IN" sz="1800" dirty="0"/>
              <a:t>, True))</a:t>
            </a:r>
          </a:p>
          <a:p>
            <a:pPr lvl="2"/>
            <a:r>
              <a:rPr lang="en-IN" sz="1800" dirty="0"/>
              <a:t>cv2.imshow("RGB", result)</a:t>
            </a:r>
          </a:p>
          <a:p>
            <a:endParaRPr lang="en-IN" dirty="0"/>
          </a:p>
        </p:txBody>
      </p:sp>
    </p:spTree>
    <p:extLst>
      <p:ext uri="{BB962C8B-B14F-4D97-AF65-F5344CB8AC3E}">
        <p14:creationId xmlns:p14="http://schemas.microsoft.com/office/powerpoint/2010/main" val="58048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A5A9E-D058-C99D-FB87-7AD5FCA26097}"/>
              </a:ext>
            </a:extLst>
          </p:cNvPr>
          <p:cNvSpPr>
            <a:spLocks noGrp="1"/>
          </p:cNvSpPr>
          <p:nvPr>
            <p:ph type="title"/>
          </p:nvPr>
        </p:nvSpPr>
        <p:spPr/>
        <p:txBody>
          <a:bodyPr>
            <a:normAutofit/>
          </a:bodyPr>
          <a:lstStyle/>
          <a:p>
            <a:r>
              <a:rPr lang="en-IN" sz="3800" dirty="0"/>
              <a:t>RESULT AND CONCLUSION</a:t>
            </a:r>
          </a:p>
        </p:txBody>
      </p:sp>
      <p:sp>
        <p:nvSpPr>
          <p:cNvPr id="3" name="Content Placeholder 2">
            <a:extLst>
              <a:ext uri="{FF2B5EF4-FFF2-40B4-BE49-F238E27FC236}">
                <a16:creationId xmlns:a16="http://schemas.microsoft.com/office/drawing/2014/main" id="{CB7F00D3-7E54-83EE-194D-73B691C72B67}"/>
              </a:ext>
            </a:extLst>
          </p:cNvPr>
          <p:cNvSpPr>
            <a:spLocks noGrp="1"/>
          </p:cNvSpPr>
          <p:nvPr>
            <p:ph idx="1"/>
          </p:nvPr>
        </p:nvSpPr>
        <p:spPr>
          <a:xfrm>
            <a:off x="190501" y="2311964"/>
            <a:ext cx="6559550" cy="4647636"/>
          </a:xfrm>
        </p:spPr>
        <p:txBody>
          <a:bodyPr>
            <a:normAutofit/>
          </a:bodyPr>
          <a:lstStyle/>
          <a:p>
            <a:pPr marL="342900" indent="-342900">
              <a:buAutoNum type="arabicParenR"/>
            </a:pPr>
            <a:r>
              <a:rPr lang="en-US" dirty="0"/>
              <a:t>All vehicles are successfully detected using their license plates and assigned a unique ID for tracking across frames</a:t>
            </a:r>
          </a:p>
          <a:p>
            <a:pPr marL="342900" indent="-342900">
              <a:buAutoNum type="arabicParenR"/>
            </a:pPr>
            <a:endParaRPr lang="en-US" dirty="0"/>
          </a:p>
          <a:p>
            <a:pPr marL="342900" indent="-342900">
              <a:buAutoNum type="arabicParenR"/>
            </a:pPr>
            <a:endParaRPr lang="en-US" dirty="0"/>
          </a:p>
          <a:p>
            <a:pPr marL="342900" indent="-342900">
              <a:buAutoNum type="arabicParenR"/>
            </a:pPr>
            <a:r>
              <a:rPr lang="en-US" dirty="0"/>
              <a:t>When a vehicle reaches the defined region for speed monitoring, the speed is calculated, the license plate is cropped, and the result is sent for OCR processing.</a:t>
            </a:r>
          </a:p>
        </p:txBody>
      </p:sp>
      <p:pic>
        <p:nvPicPr>
          <p:cNvPr id="10" name="Picture 9">
            <a:extLst>
              <a:ext uri="{FF2B5EF4-FFF2-40B4-BE49-F238E27FC236}">
                <a16:creationId xmlns:a16="http://schemas.microsoft.com/office/drawing/2014/main" id="{0BD11ED6-EF0E-D61C-1409-2524DE2FAFAC}"/>
              </a:ext>
            </a:extLst>
          </p:cNvPr>
          <p:cNvPicPr>
            <a:picLocks noChangeAspect="1"/>
          </p:cNvPicPr>
          <p:nvPr/>
        </p:nvPicPr>
        <p:blipFill>
          <a:blip r:embed="rId2"/>
          <a:srcRect l="-111" r="111"/>
          <a:stretch/>
        </p:blipFill>
        <p:spPr>
          <a:xfrm>
            <a:off x="6433260" y="2086757"/>
            <a:ext cx="5568239" cy="2835323"/>
          </a:xfrm>
          <a:prstGeom prst="rect">
            <a:avLst/>
          </a:prstGeom>
          <a:ln>
            <a:noFill/>
          </a:ln>
          <a:effectLst>
            <a:softEdge rad="112500"/>
          </a:effectLst>
        </p:spPr>
      </p:pic>
      <p:pic>
        <p:nvPicPr>
          <p:cNvPr id="11" name="Picture 10">
            <a:extLst>
              <a:ext uri="{FF2B5EF4-FFF2-40B4-BE49-F238E27FC236}">
                <a16:creationId xmlns:a16="http://schemas.microsoft.com/office/drawing/2014/main" id="{B964CB15-D3A9-C8E4-6BB2-85DE2F2814B4}"/>
              </a:ext>
            </a:extLst>
          </p:cNvPr>
          <p:cNvPicPr>
            <a:picLocks noChangeAspect="1"/>
          </p:cNvPicPr>
          <p:nvPr/>
        </p:nvPicPr>
        <p:blipFill>
          <a:blip r:embed="rId3"/>
          <a:stretch>
            <a:fillRect/>
          </a:stretch>
        </p:blipFill>
        <p:spPr>
          <a:xfrm>
            <a:off x="8404551" y="5358400"/>
            <a:ext cx="2780022" cy="1112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Arrow: Down 14">
            <a:extLst>
              <a:ext uri="{FF2B5EF4-FFF2-40B4-BE49-F238E27FC236}">
                <a16:creationId xmlns:a16="http://schemas.microsoft.com/office/drawing/2014/main" id="{D3B5604D-AD71-924D-9396-EEC9C254778B}"/>
              </a:ext>
            </a:extLst>
          </p:cNvPr>
          <p:cNvSpPr/>
          <p:nvPr/>
        </p:nvSpPr>
        <p:spPr>
          <a:xfrm>
            <a:off x="10026650" y="2959100"/>
            <a:ext cx="484632" cy="24892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1" name="Straight Connector 20">
            <a:extLst>
              <a:ext uri="{FF2B5EF4-FFF2-40B4-BE49-F238E27FC236}">
                <a16:creationId xmlns:a16="http://schemas.microsoft.com/office/drawing/2014/main" id="{BBFAB33A-E390-CDC6-41DC-B388CAD8E116}"/>
              </a:ext>
            </a:extLst>
          </p:cNvPr>
          <p:cNvCxnSpPr>
            <a:cxnSpLocks/>
          </p:cNvCxnSpPr>
          <p:nvPr/>
        </p:nvCxnSpPr>
        <p:spPr>
          <a:xfrm>
            <a:off x="6543981" y="2832100"/>
            <a:ext cx="5346795"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860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70463E-8BDF-B800-1226-303465770596}"/>
              </a:ext>
            </a:extLst>
          </p:cNvPr>
          <p:cNvSpPr>
            <a:spLocks noGrp="1"/>
          </p:cNvSpPr>
          <p:nvPr>
            <p:ph idx="1"/>
          </p:nvPr>
        </p:nvSpPr>
        <p:spPr>
          <a:xfrm>
            <a:off x="522854" y="405220"/>
            <a:ext cx="10640154" cy="6140450"/>
          </a:xfrm>
        </p:spPr>
        <p:txBody>
          <a:bodyPr/>
          <a:lstStyle/>
          <a:p>
            <a:pPr marL="0" indent="0">
              <a:buNone/>
            </a:pPr>
            <a:r>
              <a:rPr lang="en-US" dirty="0"/>
              <a:t>3) The detected license plate number and calculated speed are stored in the MySQL database.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IN" dirty="0"/>
          </a:p>
          <a:p>
            <a:pPr marL="0" indent="0">
              <a:buNone/>
            </a:pPr>
            <a:r>
              <a:rPr lang="en-IN" dirty="0"/>
              <a:t>4) License Plate Detection Model Performance:</a:t>
            </a:r>
            <a:endParaRPr lang="en-US" dirty="0"/>
          </a:p>
          <a:p>
            <a:r>
              <a:rPr lang="en-US" sz="1800" dirty="0"/>
              <a:t>  F1 Score of 0.97 achieved at Confidence Score of 0.697</a:t>
            </a:r>
          </a:p>
        </p:txBody>
      </p:sp>
      <p:pic>
        <p:nvPicPr>
          <p:cNvPr id="5" name="Picture 4">
            <a:extLst>
              <a:ext uri="{FF2B5EF4-FFF2-40B4-BE49-F238E27FC236}">
                <a16:creationId xmlns:a16="http://schemas.microsoft.com/office/drawing/2014/main" id="{D8E67763-2594-C006-0090-B05738703DAD}"/>
              </a:ext>
            </a:extLst>
          </p:cNvPr>
          <p:cNvPicPr>
            <a:picLocks noChangeAspect="1"/>
          </p:cNvPicPr>
          <p:nvPr/>
        </p:nvPicPr>
        <p:blipFill>
          <a:blip r:embed="rId2"/>
          <a:stretch>
            <a:fillRect/>
          </a:stretch>
        </p:blipFill>
        <p:spPr>
          <a:xfrm>
            <a:off x="4063999" y="875913"/>
            <a:ext cx="8062686" cy="22537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mc:AlternateContent xmlns:mc="http://schemas.openxmlformats.org/markup-compatibility/2006" xmlns:p14="http://schemas.microsoft.com/office/powerpoint/2010/main">
        <mc:Choice Requires="p14">
          <p:contentPart p14:bwMode="auto" r:id="rId3">
            <p14:nvContentPartPr>
              <p14:cNvPr id="11" name="Ink 10">
                <a:extLst>
                  <a:ext uri="{FF2B5EF4-FFF2-40B4-BE49-F238E27FC236}">
                    <a16:creationId xmlns:a16="http://schemas.microsoft.com/office/drawing/2014/main" id="{92016D72-5769-CBC6-4E3B-00BED17862E6}"/>
                  </a:ext>
                </a:extLst>
              </p14:cNvPr>
              <p14:cNvContentPartPr/>
              <p14:nvPr/>
            </p14:nvContentPartPr>
            <p14:xfrm>
              <a:off x="3234309" y="3090762"/>
              <a:ext cx="7554600" cy="82440"/>
            </p14:xfrm>
          </p:contentPart>
        </mc:Choice>
        <mc:Fallback xmlns="">
          <p:pic>
            <p:nvPicPr>
              <p:cNvPr id="11" name="Ink 10">
                <a:extLst>
                  <a:ext uri="{FF2B5EF4-FFF2-40B4-BE49-F238E27FC236}">
                    <a16:creationId xmlns:a16="http://schemas.microsoft.com/office/drawing/2014/main" id="{92016D72-5769-CBC6-4E3B-00BED17862E6}"/>
                  </a:ext>
                </a:extLst>
              </p:cNvPr>
              <p:cNvPicPr/>
              <p:nvPr/>
            </p:nvPicPr>
            <p:blipFill>
              <a:blip r:embed="rId4"/>
              <a:stretch>
                <a:fillRect/>
              </a:stretch>
            </p:blipFill>
            <p:spPr>
              <a:xfrm>
                <a:off x="3180309" y="2982762"/>
                <a:ext cx="7662240" cy="2980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C301A549-977D-E67D-5E6F-A053EBD51A42}"/>
                  </a:ext>
                </a:extLst>
              </p14:cNvPr>
              <p14:cNvContentPartPr/>
              <p14:nvPr/>
            </p14:nvContentPartPr>
            <p14:xfrm>
              <a:off x="5249949" y="3103722"/>
              <a:ext cx="340920" cy="25920"/>
            </p14:xfrm>
          </p:contentPart>
        </mc:Choice>
        <mc:Fallback xmlns="">
          <p:pic>
            <p:nvPicPr>
              <p:cNvPr id="12" name="Ink 11">
                <a:extLst>
                  <a:ext uri="{FF2B5EF4-FFF2-40B4-BE49-F238E27FC236}">
                    <a16:creationId xmlns:a16="http://schemas.microsoft.com/office/drawing/2014/main" id="{C301A549-977D-E67D-5E6F-A053EBD51A42}"/>
                  </a:ext>
                </a:extLst>
              </p:cNvPr>
              <p:cNvPicPr/>
              <p:nvPr/>
            </p:nvPicPr>
            <p:blipFill>
              <a:blip r:embed="rId6"/>
              <a:stretch>
                <a:fillRect/>
              </a:stretch>
            </p:blipFill>
            <p:spPr>
              <a:xfrm>
                <a:off x="5196309" y="2996082"/>
                <a:ext cx="448560" cy="241560"/>
              </a:xfrm>
              <a:prstGeom prst="rect">
                <a:avLst/>
              </a:prstGeom>
            </p:spPr>
          </p:pic>
        </mc:Fallback>
      </mc:AlternateContent>
      <p:pic>
        <p:nvPicPr>
          <p:cNvPr id="14" name="Picture 13">
            <a:extLst>
              <a:ext uri="{FF2B5EF4-FFF2-40B4-BE49-F238E27FC236}">
                <a16:creationId xmlns:a16="http://schemas.microsoft.com/office/drawing/2014/main" id="{08814EBF-E37B-85F0-BBD4-D6132FD3017C}"/>
              </a:ext>
            </a:extLst>
          </p:cNvPr>
          <p:cNvPicPr>
            <a:picLocks noChangeAspect="1"/>
          </p:cNvPicPr>
          <p:nvPr/>
        </p:nvPicPr>
        <p:blipFill>
          <a:blip r:embed="rId7"/>
          <a:stretch>
            <a:fillRect/>
          </a:stretch>
        </p:blipFill>
        <p:spPr>
          <a:xfrm>
            <a:off x="7402287" y="3541532"/>
            <a:ext cx="4506208" cy="30041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577889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914</TotalTime>
  <Words>1082</Words>
  <Application>Microsoft Office PowerPoint</Application>
  <PresentationFormat>Widescreen</PresentationFormat>
  <Paragraphs>108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Bookman Old Style</vt:lpstr>
      <vt:lpstr>Calibri</vt:lpstr>
      <vt:lpstr>Rockwell</vt:lpstr>
      <vt:lpstr>Times New Roman</vt:lpstr>
      <vt:lpstr>Damask</vt:lpstr>
      <vt:lpstr>SMART TRAFFIC MONITORING SYSTEM USING YOLO FOR VEHICLE DETECTION AND SPEED ESTIMATION </vt:lpstr>
      <vt:lpstr>INTRODUCTION</vt:lpstr>
      <vt:lpstr>PROBLEM STATEMENT</vt:lpstr>
      <vt:lpstr>METHODOLOGY</vt:lpstr>
      <vt:lpstr>PowerPoint Presentation</vt:lpstr>
      <vt:lpstr>PowerPoint Presentation</vt:lpstr>
      <vt:lpstr>PowerPoint Presentation</vt:lpstr>
      <vt:lpstr>RESULT AND CONCLUSION</vt:lpstr>
      <vt:lpstr>PowerPoint Presentation</vt:lpstr>
      <vt:lpstr>PowerPoint Presentation</vt:lpstr>
      <vt:lpstr>CONCLUSION</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Shaurya Pundir</dc:creator>
  <cp:lastModifiedBy>Shaurya Pundir</cp:lastModifiedBy>
  <cp:revision>17</cp:revision>
  <dcterms:created xsi:type="dcterms:W3CDTF">2025-01-10T04:43:03Z</dcterms:created>
  <dcterms:modified xsi:type="dcterms:W3CDTF">2025-01-11T05:33:18Z</dcterms:modified>
</cp:coreProperties>
</file>

<file path=docProps/thumbnail.jpeg>
</file>